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0066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434" autoAdjust="0"/>
  </p:normalViewPr>
  <p:slideViewPr>
    <p:cSldViewPr snapToGrid="0">
      <p:cViewPr varScale="1">
        <p:scale>
          <a:sx n="73" d="100"/>
          <a:sy n="73" d="100"/>
        </p:scale>
        <p:origin x="-132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4" Type="http://schemas.openxmlformats.org/officeDocument/2006/relationships/image" Target="../media/image3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jpeg"/><Relationship Id="rId2" Type="http://schemas.openxmlformats.org/officeDocument/2006/relationships/image" Target="../media/image261.jpeg"/><Relationship Id="rId1" Type="http://schemas.openxmlformats.org/officeDocument/2006/relationships/image" Target="../media/image251.jpeg"/><Relationship Id="rId4" Type="http://schemas.openxmlformats.org/officeDocument/2006/relationships/image" Target="../media/image27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FEF57D-3272-460C-A314-EF27E1C9D3A0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1838B7-F8C2-4B9F-BD37-91D6325D1AA4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১, ৩, ৭, ১৩, ২১,...  ...  ...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E4F2B12D-418F-4EB2-BD44-50276E12F1F5}" type="sibTrans" cxnId="{8B95B672-4AA1-4453-8E99-CDECF4D9024B}">
      <dgm:prSet/>
      <dgm:spPr/>
      <dgm:t>
        <a:bodyPr/>
        <a:lstStyle/>
        <a:p>
          <a:endParaRPr lang="en-US"/>
        </a:p>
      </dgm:t>
    </dgm:pt>
    <dgm:pt modelId="{076CC239-81A1-4110-BEDB-206E998B5835}" type="parTrans" cxnId="{8B95B672-4AA1-4453-8E99-CDECF4D9024B}">
      <dgm:prSet/>
      <dgm:spPr/>
      <dgm:t>
        <a:bodyPr/>
        <a:lstStyle/>
        <a:p>
          <a:endParaRPr lang="en-US"/>
        </a:p>
      </dgm:t>
    </dgm:pt>
    <dgm:pt modelId="{69E90453-4D9F-4F5E-9585-E0F6BED5669D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as-IN" sz="4000" dirty="0" smtClean="0">
              <a:latin typeface="NikoshBAN" pitchFamily="2" charset="0"/>
              <a:cs typeface="NikoshBAN" pitchFamily="2" charset="0"/>
            </a:rPr>
            <a:t>* </a:t>
          </a:r>
          <a:r>
            <a:rPr lang="as-IN" sz="2800" dirty="0" smtClean="0">
              <a:latin typeface="NikoshBAN" pitchFamily="2" charset="0"/>
              <a:cs typeface="NikoshBAN" pitchFamily="2" charset="0"/>
            </a:rPr>
            <a:t>তালিকার পরবর্তী দুইটি সংখ্যা নির্ণয় কর।</a:t>
          </a:r>
          <a:endParaRPr lang="en-US" sz="2800" dirty="0" smtClean="0">
            <a:latin typeface="NikoshBAN" pitchFamily="2" charset="0"/>
            <a:cs typeface="NikoshBAN" pitchFamily="2" charset="0"/>
          </a:endParaRPr>
        </a:p>
      </dgm:t>
    </dgm:pt>
    <dgm:pt modelId="{174245DA-D575-4D0F-8F95-5882C3F1BD45}" type="sibTrans" cxnId="{769FD17C-7D9B-424E-90AB-D1A7D8DD4208}">
      <dgm:prSet/>
      <dgm:spPr/>
      <dgm:t>
        <a:bodyPr/>
        <a:lstStyle/>
        <a:p>
          <a:endParaRPr lang="en-US"/>
        </a:p>
      </dgm:t>
    </dgm:pt>
    <dgm:pt modelId="{FC3A1355-FAD8-43D7-9880-84498B7CE734}" type="parTrans" cxnId="{769FD17C-7D9B-424E-90AB-D1A7D8DD4208}">
      <dgm:prSet/>
      <dgm:spPr/>
      <dgm:t>
        <a:bodyPr/>
        <a:lstStyle/>
        <a:p>
          <a:endParaRPr lang="en-US"/>
        </a:p>
      </dgm:t>
    </dgm:pt>
    <dgm:pt modelId="{A07903D9-F99C-47C0-AC13-20C20A5DA1B6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৩, ৮, ১৩, ১৮,২৩,...  ...  </a:t>
          </a:r>
          <a:r>
            <a:rPr lang="bn-BD" sz="4000" dirty="0" smtClean="0">
              <a:latin typeface="NikoshBAN" pitchFamily="2" charset="0"/>
              <a:cs typeface="NikoshBAN" pitchFamily="2" charset="0"/>
            </a:rPr>
            <a:t>...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BB8070B3-A1DC-4763-9DA7-57EBA43B8579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* তালিকার পরবর্তী দুইটি সংখ্যা নির্ণয় কর।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D94B1550-A234-4890-AD1D-5990C5A7C193}" type="sibTrans" cxnId="{73810E45-9E91-4B22-8609-5F580E81E49A}">
      <dgm:prSet/>
      <dgm:spPr/>
      <dgm:t>
        <a:bodyPr/>
        <a:lstStyle/>
        <a:p>
          <a:endParaRPr lang="en-US"/>
        </a:p>
      </dgm:t>
    </dgm:pt>
    <dgm:pt modelId="{641EA34D-8B38-4ABF-A95B-41F4DBC40E92}" type="parTrans" cxnId="{73810E45-9E91-4B22-8609-5F580E81E49A}">
      <dgm:prSet/>
      <dgm:spPr/>
      <dgm:t>
        <a:bodyPr/>
        <a:lstStyle/>
        <a:p>
          <a:endParaRPr lang="en-US"/>
        </a:p>
      </dgm:t>
    </dgm:pt>
    <dgm:pt modelId="{80AF191C-4663-459D-9332-4651BC30DE18}" type="sibTrans" cxnId="{CDEB1D9E-393D-4F75-8CD1-ACD9F2F5621A}">
      <dgm:prSet/>
      <dgm:spPr/>
      <dgm:t>
        <a:bodyPr/>
        <a:lstStyle/>
        <a:p>
          <a:endParaRPr lang="en-US"/>
        </a:p>
      </dgm:t>
    </dgm:pt>
    <dgm:pt modelId="{FBE23B1F-3CBD-46AC-B47F-E9EEA0ABFFAE}" type="parTrans" cxnId="{CDEB1D9E-393D-4F75-8CD1-ACD9F2F5621A}">
      <dgm:prSet/>
      <dgm:spPr/>
      <dgm:t>
        <a:bodyPr/>
        <a:lstStyle/>
        <a:p>
          <a:endParaRPr lang="en-US"/>
        </a:p>
      </dgm:t>
    </dgm:pt>
    <dgm:pt modelId="{FF9D8926-67E9-4E0C-9459-3DA03A2F13E6}" type="pres">
      <dgm:prSet presAssocID="{19FEF57D-3272-460C-A314-EF27E1C9D3A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CDE8DF-057E-4477-BE5A-D98F42B73250}" type="pres">
      <dgm:prSet presAssocID="{BB8070B3-A1DC-4763-9DA7-57EBA43B8579}" presName="comp" presStyleCnt="0"/>
      <dgm:spPr/>
    </dgm:pt>
    <dgm:pt modelId="{598C396B-E5C5-40D9-82CB-473BEDD7B76F}" type="pres">
      <dgm:prSet presAssocID="{BB8070B3-A1DC-4763-9DA7-57EBA43B8579}" presName="box" presStyleLbl="node1" presStyleIdx="0" presStyleCnt="2" custLinFactNeighborX="-125"/>
      <dgm:spPr/>
      <dgm:t>
        <a:bodyPr/>
        <a:lstStyle/>
        <a:p>
          <a:endParaRPr lang="en-US"/>
        </a:p>
      </dgm:t>
    </dgm:pt>
    <dgm:pt modelId="{4FD7369F-B977-498E-B836-3D7F2495C5EB}" type="pres">
      <dgm:prSet presAssocID="{BB8070B3-A1DC-4763-9DA7-57EBA43B8579}" presName="img" presStyleLbl="fgImgPlace1" presStyleIdx="0" presStyleCnt="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FDFE253-0F45-40A5-A95A-872BB849C261}" type="pres">
      <dgm:prSet presAssocID="{BB8070B3-A1DC-4763-9DA7-57EBA43B8579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45D8A-601A-4125-802A-A6417165D790}" type="pres">
      <dgm:prSet presAssocID="{D94B1550-A234-4890-AD1D-5990C5A7C193}" presName="spacer" presStyleCnt="0"/>
      <dgm:spPr/>
    </dgm:pt>
    <dgm:pt modelId="{497DD6D8-BD58-4F54-8E15-A32BDE40E993}" type="pres">
      <dgm:prSet presAssocID="{69E90453-4D9F-4F5E-9585-E0F6BED5669D}" presName="comp" presStyleCnt="0"/>
      <dgm:spPr/>
    </dgm:pt>
    <dgm:pt modelId="{764D0460-355C-420B-8945-8CEC34FB5F62}" type="pres">
      <dgm:prSet presAssocID="{69E90453-4D9F-4F5E-9585-E0F6BED5669D}" presName="box" presStyleLbl="node1" presStyleIdx="1" presStyleCnt="2" custLinFactNeighborX="1098" custLinFactNeighborY="-10227"/>
      <dgm:spPr/>
      <dgm:t>
        <a:bodyPr/>
        <a:lstStyle/>
        <a:p>
          <a:endParaRPr lang="en-US"/>
        </a:p>
      </dgm:t>
    </dgm:pt>
    <dgm:pt modelId="{F7F73B0A-BCA0-4472-B3B8-E3C0C560F4B8}" type="pres">
      <dgm:prSet presAssocID="{69E90453-4D9F-4F5E-9585-E0F6BED5669D}" presName="img" presStyleLbl="fgImgPlace1" presStyleIdx="1" presStyleCnt="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214B597-FD77-461F-8D4D-DC95ECAFF17C}" type="pres">
      <dgm:prSet presAssocID="{69E90453-4D9F-4F5E-9585-E0F6BED5669D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95B672-4AA1-4453-8E99-CDECF4D9024B}" srcId="{69E90453-4D9F-4F5E-9585-E0F6BED5669D}" destId="{5E1838B7-F8C2-4B9F-BD37-91D6325D1AA4}" srcOrd="0" destOrd="0" parTransId="{076CC239-81A1-4110-BEDB-206E998B5835}" sibTransId="{E4F2B12D-418F-4EB2-BD44-50276E12F1F5}"/>
    <dgm:cxn modelId="{4444B19A-285F-4416-A42A-E2213743D6B4}" type="presOf" srcId="{69E90453-4D9F-4F5E-9585-E0F6BED5669D}" destId="{5214B597-FD77-461F-8D4D-DC95ECAFF17C}" srcOrd="1" destOrd="0" presId="urn:microsoft.com/office/officeart/2005/8/layout/vList4#1"/>
    <dgm:cxn modelId="{CDEB1D9E-393D-4F75-8CD1-ACD9F2F5621A}" srcId="{BB8070B3-A1DC-4763-9DA7-57EBA43B8579}" destId="{A07903D9-F99C-47C0-AC13-20C20A5DA1B6}" srcOrd="0" destOrd="0" parTransId="{FBE23B1F-3CBD-46AC-B47F-E9EEA0ABFFAE}" sibTransId="{80AF191C-4663-459D-9332-4651BC30DE18}"/>
    <dgm:cxn modelId="{73810E45-9E91-4B22-8609-5F580E81E49A}" srcId="{19FEF57D-3272-460C-A314-EF27E1C9D3A0}" destId="{BB8070B3-A1DC-4763-9DA7-57EBA43B8579}" srcOrd="0" destOrd="0" parTransId="{641EA34D-8B38-4ABF-A95B-41F4DBC40E92}" sibTransId="{D94B1550-A234-4890-AD1D-5990C5A7C193}"/>
    <dgm:cxn modelId="{3A25D97D-1B07-4D69-B2BA-82014F4C6F5D}" type="presOf" srcId="{19FEF57D-3272-460C-A314-EF27E1C9D3A0}" destId="{FF9D8926-67E9-4E0C-9459-3DA03A2F13E6}" srcOrd="0" destOrd="0" presId="urn:microsoft.com/office/officeart/2005/8/layout/vList4#1"/>
    <dgm:cxn modelId="{769FD17C-7D9B-424E-90AB-D1A7D8DD4208}" srcId="{19FEF57D-3272-460C-A314-EF27E1C9D3A0}" destId="{69E90453-4D9F-4F5E-9585-E0F6BED5669D}" srcOrd="1" destOrd="0" parTransId="{FC3A1355-FAD8-43D7-9880-84498B7CE734}" sibTransId="{174245DA-D575-4D0F-8F95-5882C3F1BD45}"/>
    <dgm:cxn modelId="{F52D5BD6-AA41-4FF7-B9BD-3C646D700C9C}" type="presOf" srcId="{A07903D9-F99C-47C0-AC13-20C20A5DA1B6}" destId="{598C396B-E5C5-40D9-82CB-473BEDD7B76F}" srcOrd="0" destOrd="1" presId="urn:microsoft.com/office/officeart/2005/8/layout/vList4#1"/>
    <dgm:cxn modelId="{FE6649CB-5342-44BE-872E-1F30AF73727C}" type="presOf" srcId="{A07903D9-F99C-47C0-AC13-20C20A5DA1B6}" destId="{7FDFE253-0F45-40A5-A95A-872BB849C261}" srcOrd="1" destOrd="1" presId="urn:microsoft.com/office/officeart/2005/8/layout/vList4#1"/>
    <dgm:cxn modelId="{D3F5FD72-17B7-4C54-B369-5AF99ECC619B}" type="presOf" srcId="{5E1838B7-F8C2-4B9F-BD37-91D6325D1AA4}" destId="{764D0460-355C-420B-8945-8CEC34FB5F62}" srcOrd="0" destOrd="1" presId="urn:microsoft.com/office/officeart/2005/8/layout/vList4#1"/>
    <dgm:cxn modelId="{CCFFDD0D-DD06-494D-A921-4BEFD9BF99B1}" type="presOf" srcId="{69E90453-4D9F-4F5E-9585-E0F6BED5669D}" destId="{764D0460-355C-420B-8945-8CEC34FB5F62}" srcOrd="0" destOrd="0" presId="urn:microsoft.com/office/officeart/2005/8/layout/vList4#1"/>
    <dgm:cxn modelId="{13A009B0-FCF1-4297-A672-055C38D1CD6E}" type="presOf" srcId="{BB8070B3-A1DC-4763-9DA7-57EBA43B8579}" destId="{598C396B-E5C5-40D9-82CB-473BEDD7B76F}" srcOrd="0" destOrd="0" presId="urn:microsoft.com/office/officeart/2005/8/layout/vList4#1"/>
    <dgm:cxn modelId="{64BB3FA2-560C-450F-A7D1-7DBC81BEC715}" type="presOf" srcId="{5E1838B7-F8C2-4B9F-BD37-91D6325D1AA4}" destId="{5214B597-FD77-461F-8D4D-DC95ECAFF17C}" srcOrd="1" destOrd="1" presId="urn:microsoft.com/office/officeart/2005/8/layout/vList4#1"/>
    <dgm:cxn modelId="{D0D76AB1-FCD3-48CC-BF11-F71684BB4517}" type="presOf" srcId="{BB8070B3-A1DC-4763-9DA7-57EBA43B8579}" destId="{7FDFE253-0F45-40A5-A95A-872BB849C261}" srcOrd="1" destOrd="0" presId="urn:microsoft.com/office/officeart/2005/8/layout/vList4#1"/>
    <dgm:cxn modelId="{17D58D92-615A-43DD-8FEB-8911E3DA3C7D}" type="presParOf" srcId="{FF9D8926-67E9-4E0C-9459-3DA03A2F13E6}" destId="{9CCDE8DF-057E-4477-BE5A-D98F42B73250}" srcOrd="0" destOrd="0" presId="urn:microsoft.com/office/officeart/2005/8/layout/vList4#1"/>
    <dgm:cxn modelId="{5F42B164-D86C-43F1-A1A3-C32885E0FD8F}" type="presParOf" srcId="{9CCDE8DF-057E-4477-BE5A-D98F42B73250}" destId="{598C396B-E5C5-40D9-82CB-473BEDD7B76F}" srcOrd="0" destOrd="0" presId="urn:microsoft.com/office/officeart/2005/8/layout/vList4#1"/>
    <dgm:cxn modelId="{16070C6D-F51D-43D7-AF6A-66BC9B3315E5}" type="presParOf" srcId="{9CCDE8DF-057E-4477-BE5A-D98F42B73250}" destId="{4FD7369F-B977-498E-B836-3D7F2495C5EB}" srcOrd="1" destOrd="0" presId="urn:microsoft.com/office/officeart/2005/8/layout/vList4#1"/>
    <dgm:cxn modelId="{5DB13555-1881-42A5-B8FD-817997CD1902}" type="presParOf" srcId="{9CCDE8DF-057E-4477-BE5A-D98F42B73250}" destId="{7FDFE253-0F45-40A5-A95A-872BB849C261}" srcOrd="2" destOrd="0" presId="urn:microsoft.com/office/officeart/2005/8/layout/vList4#1"/>
    <dgm:cxn modelId="{2B9E8A6B-041C-474E-9FF5-ABC4CDC785E2}" type="presParOf" srcId="{FF9D8926-67E9-4E0C-9459-3DA03A2F13E6}" destId="{AE845D8A-601A-4125-802A-A6417165D790}" srcOrd="1" destOrd="0" presId="urn:microsoft.com/office/officeart/2005/8/layout/vList4#1"/>
    <dgm:cxn modelId="{EEC0C137-D237-4DBB-A110-23F37411FA15}" type="presParOf" srcId="{FF9D8926-67E9-4E0C-9459-3DA03A2F13E6}" destId="{497DD6D8-BD58-4F54-8E15-A32BDE40E993}" srcOrd="2" destOrd="0" presId="urn:microsoft.com/office/officeart/2005/8/layout/vList4#1"/>
    <dgm:cxn modelId="{E74971CA-1B2D-4EEC-A889-E9B9CD40DF06}" type="presParOf" srcId="{497DD6D8-BD58-4F54-8E15-A32BDE40E993}" destId="{764D0460-355C-420B-8945-8CEC34FB5F62}" srcOrd="0" destOrd="0" presId="urn:microsoft.com/office/officeart/2005/8/layout/vList4#1"/>
    <dgm:cxn modelId="{318B8AFE-479F-46AA-B855-2F0319B67EAF}" type="presParOf" srcId="{497DD6D8-BD58-4F54-8E15-A32BDE40E993}" destId="{F7F73B0A-BCA0-4472-B3B8-E3C0C560F4B8}" srcOrd="1" destOrd="0" presId="urn:microsoft.com/office/officeart/2005/8/layout/vList4#1"/>
    <dgm:cxn modelId="{B7A0C462-6E8A-40F3-9481-9425DE83FF9E}" type="presParOf" srcId="{497DD6D8-BD58-4F54-8E15-A32BDE40E993}" destId="{5214B597-FD77-461F-8D4D-DC95ECAFF17C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8C396B-E5C5-40D9-82CB-473BEDD7B76F}">
      <dsp:nvSpPr>
        <dsp:cNvPr id="0" name=""/>
        <dsp:cNvSpPr/>
      </dsp:nvSpPr>
      <dsp:spPr>
        <a:xfrm>
          <a:off x="0" y="0"/>
          <a:ext cx="8136082" cy="15969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* তালিকার পরবর্তী দুইটি সংখ্যা নির্ণয় কর।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৩, ৮, ১৩, ১৮,২৩,...  ...  </a:t>
          </a: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...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1786912" y="0"/>
        <a:ext cx="6349169" cy="1596961"/>
      </dsp:txXfrm>
    </dsp:sp>
    <dsp:sp modelId="{4FD7369F-B977-498E-B836-3D7F2495C5EB}">
      <dsp:nvSpPr>
        <dsp:cNvPr id="0" name=""/>
        <dsp:cNvSpPr/>
      </dsp:nvSpPr>
      <dsp:spPr>
        <a:xfrm>
          <a:off x="159696" y="159696"/>
          <a:ext cx="1627216" cy="127756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D0460-355C-420B-8945-8CEC34FB5F62}">
      <dsp:nvSpPr>
        <dsp:cNvPr id="0" name=""/>
        <dsp:cNvSpPr/>
      </dsp:nvSpPr>
      <dsp:spPr>
        <a:xfrm>
          <a:off x="0" y="1593336"/>
          <a:ext cx="8136082" cy="15969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4000" kern="1200" dirty="0" smtClean="0">
              <a:latin typeface="NikoshBAN" pitchFamily="2" charset="0"/>
              <a:cs typeface="NikoshBAN" pitchFamily="2" charset="0"/>
            </a:rPr>
            <a:t>* </a:t>
          </a:r>
          <a:r>
            <a:rPr lang="as-IN" sz="2800" kern="1200" dirty="0" smtClean="0">
              <a:latin typeface="NikoshBAN" pitchFamily="2" charset="0"/>
              <a:cs typeface="NikoshBAN" pitchFamily="2" charset="0"/>
            </a:rPr>
            <a:t>তালিকার পরবর্তী দুইটি সংখ্যা নির্ণয় কর।</a:t>
          </a:r>
          <a:endParaRPr lang="en-US" sz="2800" kern="1200" dirty="0" smtClean="0">
            <a:latin typeface="NikoshBAN" pitchFamily="2" charset="0"/>
            <a:cs typeface="NikoshBAN" pitchFamily="2" charset="0"/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১, ৩, ৭, ১৩, ২১,...  ...  ...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1786912" y="1593336"/>
        <a:ext cx="6349169" cy="1596961"/>
      </dsp:txXfrm>
    </dsp:sp>
    <dsp:sp modelId="{F7F73B0A-BCA0-4472-B3B8-E3C0C560F4B8}">
      <dsp:nvSpPr>
        <dsp:cNvPr id="0" name=""/>
        <dsp:cNvSpPr/>
      </dsp:nvSpPr>
      <dsp:spPr>
        <a:xfrm>
          <a:off x="159696" y="1916354"/>
          <a:ext cx="1627216" cy="127756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66626B1-EBDE-4969-81B6-CAD53544F327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24B1B5C-F758-49CA-BF01-04614A7FC9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3017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6B1-EBDE-4969-81B6-CAD53544F327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1B5C-F758-49CA-BF01-04614A7FC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022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6B1-EBDE-4969-81B6-CAD53544F327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1B5C-F758-49CA-BF01-04614A7FC9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3151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6B1-EBDE-4969-81B6-CAD53544F327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1B5C-F758-49CA-BF01-04614A7FC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03906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6B1-EBDE-4969-81B6-CAD53544F327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1B5C-F758-49CA-BF01-04614A7FC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0842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6B1-EBDE-4969-81B6-CAD53544F327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1B5C-F758-49CA-BF01-04614A7FC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5096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6B1-EBDE-4969-81B6-CAD53544F327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1B5C-F758-49CA-BF01-04614A7FC9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21937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6B1-EBDE-4969-81B6-CAD53544F327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1B5C-F758-49CA-BF01-04614A7FC9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24688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6B1-EBDE-4969-81B6-CAD53544F327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1B5C-F758-49CA-BF01-04614A7FC9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9060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6B1-EBDE-4969-81B6-CAD53544F327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1B5C-F758-49CA-BF01-04614A7FC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856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6B1-EBDE-4969-81B6-CAD53544F327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1B5C-F758-49CA-BF01-04614A7FC9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4490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6B1-EBDE-4969-81B6-CAD53544F327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1B5C-F758-49CA-BF01-04614A7FC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965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6B1-EBDE-4969-81B6-CAD53544F327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1B5C-F758-49CA-BF01-04614A7FC9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2221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6B1-EBDE-4969-81B6-CAD53544F327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1B5C-F758-49CA-BF01-04614A7FC9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92939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6B1-EBDE-4969-81B6-CAD53544F327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1B5C-F758-49CA-BF01-04614A7FC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029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6B1-EBDE-4969-81B6-CAD53544F327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1B5C-F758-49CA-BF01-04614A7FC9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388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6B1-EBDE-4969-81B6-CAD53544F327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1B5C-F758-49CA-BF01-04614A7FC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058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323">
              <a:srgbClr val="FF0000"/>
            </a:gs>
            <a:gs pos="0">
              <a:srgbClr val="C00000"/>
            </a:gs>
            <a:gs pos="16000">
              <a:srgbClr val="1F1F1F"/>
            </a:gs>
            <a:gs pos="17999">
              <a:srgbClr val="FFFFFF"/>
            </a:gs>
            <a:gs pos="42000">
              <a:srgbClr val="00B050"/>
            </a:gs>
            <a:gs pos="53000">
              <a:srgbClr val="FFFF00"/>
            </a:gs>
            <a:gs pos="66000">
              <a:srgbClr val="7030A0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19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6626B1-EBDE-4969-81B6-CAD53544F327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4B1B5C-F758-49CA-BF01-04614A7FC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092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8952" y="305097"/>
            <a:ext cx="8335617" cy="6064194"/>
            <a:chOff x="410817" y="371062"/>
            <a:chExt cx="8335617" cy="606419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0817" y="371062"/>
              <a:ext cx="8335617" cy="606419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3022247">
              <a:off x="8152235" y="610835"/>
              <a:ext cx="467286" cy="430941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7614581" y="698269"/>
            <a:ext cx="467286" cy="4309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8112594" y="1160351"/>
            <a:ext cx="467286" cy="4309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7147484" y="771450"/>
            <a:ext cx="439701" cy="4309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7516052" y="1160352"/>
            <a:ext cx="467286" cy="4309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7880292" y="1556302"/>
            <a:ext cx="467286" cy="4309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6506912" y="793591"/>
            <a:ext cx="467286" cy="4309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6917345" y="1222911"/>
            <a:ext cx="467286" cy="4309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7314994" y="1723288"/>
            <a:ext cx="467286" cy="4309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7787311" y="2180738"/>
            <a:ext cx="467286" cy="430941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 rot="2282657">
            <a:off x="-256363" y="2352613"/>
            <a:ext cx="8289957" cy="1899733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u="sng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7200" b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u="sng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ï‡f”Qv</a:t>
            </a:r>
            <a:endParaRPr lang="en-US" sz="72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5931736" y="842971"/>
            <a:ext cx="467286" cy="43094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6340323" y="1361160"/>
            <a:ext cx="467286" cy="43094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6749695" y="1841100"/>
            <a:ext cx="467286" cy="43094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7122719" y="2286613"/>
            <a:ext cx="467286" cy="4309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7559715" y="2750822"/>
            <a:ext cx="467286" cy="43094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5268144" y="904031"/>
            <a:ext cx="467286" cy="43094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5680047" y="1438127"/>
            <a:ext cx="467286" cy="4309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6102424" y="1916583"/>
            <a:ext cx="467286" cy="4309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6539422" y="2442646"/>
            <a:ext cx="467286" cy="4309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6961164" y="2892659"/>
            <a:ext cx="467286" cy="4309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7436956" y="3385582"/>
            <a:ext cx="467286" cy="43094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4528863" y="842502"/>
            <a:ext cx="467286" cy="43094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4922841" y="1409137"/>
            <a:ext cx="467286" cy="43094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5359840" y="1943235"/>
            <a:ext cx="467286" cy="43094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5877912" y="2442648"/>
            <a:ext cx="467286" cy="43094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6340323" y="3001296"/>
            <a:ext cx="467286" cy="43094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6802734" y="3490164"/>
            <a:ext cx="467286" cy="43094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7314995" y="3980989"/>
            <a:ext cx="467286" cy="43094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4717667" cy="685799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644817" y="1"/>
            <a:ext cx="449918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888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51476 -0.0016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29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L 0.49132 0.00069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6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533400" y="533400"/>
            <a:ext cx="8077200" cy="5638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১, ৪, ৭, ১০, ১৩,...  ...  ... </a:t>
            </a:r>
          </a:p>
          <a:p>
            <a:pPr algn="ctr"/>
            <a:endParaRPr lang="bn-BD" sz="5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২, ৪, ৮, ১৬, ৩২,...  ...  ...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05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5675" y="153092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23875" y="153092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06091" y="6858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44291" y="6858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2075" y="153092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00275" y="153092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8540" y="24384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96740" y="24384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34940" y="24384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73140" y="24384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68265" y="24384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06465" y="24384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58540" y="32766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96740" y="32766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34940" y="32766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73140" y="32766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68265" y="32766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06465" y="32766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95400" y="32766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39000" y="32766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58540" y="41910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96740" y="41910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34940" y="41910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73140" y="41910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68265" y="41910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06465" y="41910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95400" y="41910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239000" y="41910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7200" y="41910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104860" y="41910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85900" y="5105400"/>
            <a:ext cx="750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    ৪     ৬     ৮     ১০... ... ...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00" y="5867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        ২     ২     ২      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582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128" y="408373"/>
            <a:ext cx="8318377" cy="602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309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H="1" flipV="1">
            <a:off x="2469817" y="3194939"/>
            <a:ext cx="1939643" cy="159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325193" flipH="1" flipV="1">
            <a:off x="3113439" y="2502953"/>
            <a:ext cx="1939643" cy="159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535394" flipH="1" flipV="1">
            <a:off x="1970212" y="2386737"/>
            <a:ext cx="1939643" cy="159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H="1" flipV="1">
            <a:off x="4237893" y="1503077"/>
            <a:ext cx="1239716" cy="158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325193" flipH="1" flipV="1">
            <a:off x="4668621" y="985629"/>
            <a:ext cx="1284480" cy="166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535394" flipH="1">
            <a:off x="3879713" y="938235"/>
            <a:ext cx="1214436" cy="1451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H="1" flipV="1">
            <a:off x="4877915" y="3266990"/>
            <a:ext cx="1939643" cy="1593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325193" flipH="1" flipV="1">
            <a:off x="5521537" y="2575004"/>
            <a:ext cx="1939643" cy="1593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535394" flipH="1" flipV="1">
            <a:off x="4378310" y="2458788"/>
            <a:ext cx="1939643" cy="159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H="1" flipV="1">
            <a:off x="1222908" y="4774357"/>
            <a:ext cx="1939643" cy="1593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325193" flipH="1" flipV="1">
            <a:off x="1866530" y="4041320"/>
            <a:ext cx="1939643" cy="1593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535394" flipH="1" flipV="1">
            <a:off x="723303" y="4007206"/>
            <a:ext cx="1939643" cy="1593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H="1" flipV="1">
            <a:off x="3688599" y="4926072"/>
            <a:ext cx="1939643" cy="1593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325193" flipH="1" flipV="1">
            <a:off x="4332221" y="4193035"/>
            <a:ext cx="1939643" cy="1593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535394" flipH="1" flipV="1">
            <a:off x="3188994" y="4158921"/>
            <a:ext cx="1939643" cy="1593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H="1" flipV="1">
            <a:off x="6137557" y="4997266"/>
            <a:ext cx="1939643" cy="1593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325193" flipH="1" flipV="1">
            <a:off x="6781179" y="4305280"/>
            <a:ext cx="1939643" cy="1593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535394" flipH="1" flipV="1">
            <a:off x="5637952" y="4189064"/>
            <a:ext cx="1939643" cy="1593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07670" y="5562600"/>
            <a:ext cx="5469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৩, ৬, ৯,...  ...  ...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78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943100" y="529936"/>
            <a:ext cx="4686300" cy="1620982"/>
          </a:xfrm>
          <a:prstGeom prst="downArrowCallou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  <a:p>
            <a:pPr algn="ctr"/>
            <a:r>
              <a:rPr lang="bn-BD" sz="1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 ৪ মিনিট</a:t>
            </a:r>
            <a:endParaRPr lang="en-US" sz="1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763693869"/>
              </p:ext>
            </p:extLst>
          </p:nvPr>
        </p:nvGraphicFramePr>
        <p:xfrm>
          <a:off x="550719" y="2308606"/>
          <a:ext cx="8136082" cy="3354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26681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642936" y="1524000"/>
            <a:ext cx="8002299" cy="4876800"/>
          </a:xfrm>
          <a:prstGeom prst="cloud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7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২ক+২</a:t>
            </a:r>
          </a:p>
          <a:p>
            <a:pPr algn="ctr"/>
            <a:r>
              <a:rPr lang="as-IN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৪, ৬, ৮, ১০</a:t>
            </a:r>
            <a:r>
              <a:rPr lang="as-IN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,...</a:t>
            </a:r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... ...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7" y="539915"/>
            <a:ext cx="78581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357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09600" y="1475509"/>
            <a:ext cx="7696200" cy="4724400"/>
          </a:xfrm>
          <a:prstGeom prst="horizontalScroll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7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২ক-২</a:t>
            </a:r>
          </a:p>
          <a:p>
            <a:pPr algn="ctr"/>
            <a:r>
              <a:rPr lang="as-IN" sz="7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০, ২, ৪, ৬</a:t>
            </a:r>
            <a:r>
              <a:rPr lang="as-IN" sz="7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7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... ... ... </a:t>
            </a:r>
            <a:endParaRPr lang="en-US" sz="7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1273" y="673315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আরোপিত শর্তানু্যায়ী রৈখিক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বিশ্লেষণ:- 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30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Oval 1"/>
              <p:cNvSpPr/>
              <p:nvPr/>
            </p:nvSpPr>
            <p:spPr>
              <a:xfrm>
                <a:off x="642938" y="381000"/>
                <a:ext cx="8023079" cy="6172200"/>
              </a:xfrm>
              <a:prstGeom prst="ellipse">
                <a:avLst/>
              </a:prstGeom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as-IN" sz="600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BD" sz="6000" b="0" i="0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ক</m:t>
                        </m:r>
                      </m:e>
                      <m:sup>
                        <m:r>
                          <a:rPr lang="bn-BD" sz="6000" b="0" i="0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৩</m:t>
                        </m:r>
                      </m:sup>
                    </m:sSup>
                  </m:oMath>
                </a14:m>
                <a:r>
                  <a:rPr lang="as-IN" sz="6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as-IN" sz="60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১</a:t>
                </a:r>
              </a:p>
              <a:p>
                <a:pPr algn="ctr"/>
                <a:r>
                  <a:rPr lang="as-IN" sz="60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২, ৯, ২৮, ৬৫</a:t>
                </a:r>
                <a:r>
                  <a:rPr lang="as-IN" sz="6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BD" sz="6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... ... ... </a:t>
                </a:r>
                <a:endParaRPr lang="en-US" sz="6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" name="Oval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8" y="381000"/>
                <a:ext cx="8023079" cy="6172200"/>
              </a:xfrm>
              <a:prstGeom prst="ellipse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537" y="228600"/>
            <a:ext cx="7450282" cy="121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171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2085137"/>
              </p:ext>
            </p:extLst>
          </p:nvPr>
        </p:nvGraphicFramePr>
        <p:xfrm>
          <a:off x="3383973" y="1049483"/>
          <a:ext cx="5379027" cy="105451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79027"/>
              </a:tblGrid>
              <a:tr h="1054513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পদ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5547581"/>
              </p:ext>
            </p:extLst>
          </p:nvPr>
        </p:nvGraphicFramePr>
        <p:xfrm>
          <a:off x="3408217" y="2121217"/>
          <a:ext cx="5354783" cy="359378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94976"/>
                <a:gridCol w="594976"/>
                <a:gridCol w="594976"/>
                <a:gridCol w="594976"/>
                <a:gridCol w="922428"/>
                <a:gridCol w="267523"/>
                <a:gridCol w="594976"/>
                <a:gridCol w="594976"/>
                <a:gridCol w="594976"/>
              </a:tblGrid>
              <a:tr h="1082586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১ম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২য়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৩য়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৪র্থ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৫ম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১০ম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১০০তম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193620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১৯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28663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২৬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357271"/>
              </p:ext>
            </p:extLst>
          </p:nvPr>
        </p:nvGraphicFramePr>
        <p:xfrm>
          <a:off x="533400" y="1059873"/>
          <a:ext cx="2729346" cy="1871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64673"/>
                <a:gridCol w="1364673"/>
              </a:tblGrid>
              <a:tr h="1871932">
                <a:tc>
                  <a:txBody>
                    <a:bodyPr/>
                    <a:lstStyle/>
                    <a:p>
                      <a:pPr algn="ctr"/>
                      <a:endParaRPr lang="bn-BD" sz="3600" b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ক্রমিক নং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n-BD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রাশি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3013189"/>
                  </p:ext>
                </p:extLst>
              </p:nvPr>
            </p:nvGraphicFramePr>
            <p:xfrm>
              <a:off x="533400" y="2938732"/>
              <a:ext cx="2739736" cy="1560532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369868"/>
                    <a:gridCol w="1369868"/>
                  </a:tblGrid>
                  <a:tr h="780266">
                    <a:tc>
                      <a:txBody>
                        <a:bodyPr/>
                        <a:lstStyle/>
                        <a:p>
                          <a:r>
                            <a:rPr lang="bn-BD" sz="3600" b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১</a:t>
                          </a:r>
                          <a:endParaRPr lang="en-US" sz="3600" b="1" dirty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chemeClr val="accent4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bn-BD" sz="3600" b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২ক-১</a:t>
                          </a:r>
                          <a:endParaRPr lang="en-US" sz="3600" b="1" dirty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chemeClr val="accent4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</a:tr>
                  <a:tr h="780266">
                    <a:tc>
                      <a:txBody>
                        <a:bodyPr/>
                        <a:lstStyle/>
                        <a:p>
                          <a:r>
                            <a:rPr lang="bn-BD" sz="3600" b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৩</a:t>
                          </a:r>
                          <a:endParaRPr lang="en-US" sz="3600" b="1" dirty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bn-BD" sz="3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ক</m:t>
                                  </m:r>
                                </m:e>
                                <m:sup>
                                  <m:r>
                                    <a:rPr lang="bn-BD" sz="3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২</m:t>
                                  </m:r>
                                </m:sup>
                              </m:sSup>
                            </m:oMath>
                          </a14:m>
                          <a:r>
                            <a:rPr lang="bn-BD" sz="3600" b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+১</a:t>
                          </a:r>
                          <a:endParaRPr lang="en-US" sz="3600" b="1" dirty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773013189"/>
                  </p:ext>
                </p:extLst>
              </p:nvPr>
            </p:nvGraphicFramePr>
            <p:xfrm>
              <a:off x="533400" y="2938732"/>
              <a:ext cx="2739736" cy="1560532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369868"/>
                    <a:gridCol w="1369868"/>
                  </a:tblGrid>
                  <a:tr h="780266">
                    <a:tc>
                      <a:txBody>
                        <a:bodyPr/>
                        <a:lstStyle/>
                        <a:p>
                          <a:r>
                            <a:rPr lang="bn-BD" sz="3600" b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১</a:t>
                          </a:r>
                          <a:endParaRPr lang="en-US" sz="3600" b="1" dirty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chemeClr val="accent4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bn-BD" sz="3600" b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২ক-১</a:t>
                          </a:r>
                          <a:endParaRPr lang="en-US" sz="3600" b="1" dirty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chemeClr val="accent4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</a:tr>
                  <a:tr h="780266">
                    <a:tc>
                      <a:txBody>
                        <a:bodyPr/>
                        <a:lstStyle/>
                        <a:p>
                          <a:r>
                            <a:rPr lang="bn-BD" sz="3600" b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৩</a:t>
                          </a:r>
                          <a:endParaRPr lang="en-US" sz="3600" b="1" dirty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893" t="-120313" b="-3203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800100" y="487977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4572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 ৭ 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715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টেবিলটি পূরণ কর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57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13539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925669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 ৩ক+১ শর্তানুসারে প্যাটার্ন এর ১ম পদ কত?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836" y="136467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প্যাটার্ন কাকে বলে?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011269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৭, ১১, ১৫, ১৯,...  ...  ...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985" y="2249269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প্যাটার্ন কত প্রকার?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782" y="4946070"/>
            <a:ext cx="74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1143000" y="4946070"/>
            <a:ext cx="762000" cy="533400"/>
          </a:xfrm>
          <a:prstGeom prst="triangl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2611595" y="4929947"/>
            <a:ext cx="762000" cy="533400"/>
          </a:xfrm>
          <a:prstGeom prst="triangl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10800000">
            <a:off x="3017614" y="4932215"/>
            <a:ext cx="762000" cy="533400"/>
          </a:xfrm>
          <a:prstGeom prst="triangl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4436181" y="4962167"/>
            <a:ext cx="762000" cy="533400"/>
          </a:xfrm>
          <a:prstGeom prst="triangl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10800000">
            <a:off x="4842200" y="4964435"/>
            <a:ext cx="762000" cy="533400"/>
          </a:xfrm>
          <a:prstGeom prst="triangl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5243982" y="4962167"/>
            <a:ext cx="762000" cy="533400"/>
          </a:xfrm>
          <a:prstGeom prst="triangl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43000" y="586047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চতুর্থ প্যাটার্নে কাঠির সংখ্যা কত হবে?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Punched Tape 14"/>
          <p:cNvSpPr/>
          <p:nvPr/>
        </p:nvSpPr>
        <p:spPr>
          <a:xfrm>
            <a:off x="4981303" y="2009994"/>
            <a:ext cx="1614054" cy="924794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lowchart: Punched Tape 15"/>
          <p:cNvSpPr/>
          <p:nvPr/>
        </p:nvSpPr>
        <p:spPr>
          <a:xfrm>
            <a:off x="5606143" y="2984862"/>
            <a:ext cx="1614054" cy="790303"/>
          </a:xfrm>
          <a:prstGeom prst="flowChartPunched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৪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Punched Tape 16"/>
          <p:cNvSpPr/>
          <p:nvPr/>
        </p:nvSpPr>
        <p:spPr>
          <a:xfrm>
            <a:off x="6809312" y="4280263"/>
            <a:ext cx="1454727" cy="924794"/>
          </a:xfrm>
          <a:prstGeom prst="flowChartPunchedTap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৪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Punched Tape 17"/>
          <p:cNvSpPr/>
          <p:nvPr/>
        </p:nvSpPr>
        <p:spPr>
          <a:xfrm>
            <a:off x="7301346" y="5181600"/>
            <a:ext cx="1302327" cy="924794"/>
          </a:xfrm>
          <a:prstGeom prst="flowChartPunchedTap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18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hlinkHover r:id="" action="ppaction://noaction"/>
          </p:cNvPr>
          <p:cNvSpPr/>
          <p:nvPr/>
        </p:nvSpPr>
        <p:spPr>
          <a:xfrm>
            <a:off x="4872445" y="1131670"/>
            <a:ext cx="3762103" cy="5203815"/>
          </a:xfrm>
          <a:prstGeom prst="ellipse">
            <a:avLst/>
          </a:prstGeom>
          <a:pattFill prst="smConfetti">
            <a:fgClr>
              <a:schemeClr val="accent1"/>
            </a:fgClr>
            <a:bgClr>
              <a:schemeClr val="accent2">
                <a:lumMod val="75000"/>
              </a:schemeClr>
            </a:bgClr>
          </a:pattFill>
          <a:ln w="298450" cmpd="dbl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95904" y="1082099"/>
            <a:ext cx="3891480" cy="5266450"/>
            <a:chOff x="595904" y="1082099"/>
            <a:chExt cx="3891480" cy="4382361"/>
          </a:xfrm>
        </p:grpSpPr>
        <p:sp>
          <p:nvSpPr>
            <p:cNvPr id="2" name="Oval 1">
              <a:hlinkHover r:id="" action="ppaction://noaction"/>
            </p:cNvPr>
            <p:cNvSpPr/>
            <p:nvPr/>
          </p:nvSpPr>
          <p:spPr>
            <a:xfrm>
              <a:off x="595904" y="1082099"/>
              <a:ext cx="3739469" cy="4382361"/>
            </a:xfrm>
            <a:prstGeom prst="ellipse">
              <a:avLst/>
            </a:prstGeom>
            <a:pattFill prst="pct80">
              <a:fgClr>
                <a:schemeClr val="accent1">
                  <a:lumMod val="75000"/>
                </a:schemeClr>
              </a:fgClr>
              <a:bgClr>
                <a:srgbClr val="00B0F0"/>
              </a:bgClr>
            </a:pattFill>
            <a:ln w="298450" cmpd="dbl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/>
                <a:t> </a:t>
              </a:r>
              <a:r>
                <a:rPr lang="en-US" sz="2000" dirty="0" smtClean="0"/>
                <a:t> </a:t>
              </a:r>
              <a:endParaRPr lang="en-US" sz="20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17124" y="2677702"/>
              <a:ext cx="37702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7123" y="4117829"/>
              <a:ext cx="3575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3461657" y="431072"/>
            <a:ext cx="2233750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cwiwPwZ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4" name="Picture 23" descr="8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6423" y="1336827"/>
            <a:ext cx="1097280" cy="997006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1162595" y="2782392"/>
            <a:ext cx="2612572" cy="342246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gv¯ÍvwdRyi</a:t>
            </a: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ingvb</a:t>
            </a: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  <a:latin typeface="SutonnyMJ" pitchFamily="2" charset="0"/>
                <a:cs typeface="SutonnyMJ" pitchFamily="2" charset="0"/>
              </a:rPr>
              <a:t>wmwbqi</a:t>
            </a:r>
            <a:r>
              <a:rPr lang="en-US" sz="3600" b="1" dirty="0" smtClean="0">
                <a:solidFill>
                  <a:srgbClr val="66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  <a:latin typeface="SutonnyMJ" pitchFamily="2" charset="0"/>
                <a:cs typeface="SutonnyMJ" pitchFamily="2" charset="0"/>
              </a:rPr>
              <a:t>wkÿK</a:t>
            </a:r>
            <a:endParaRPr lang="en-US" sz="3600" b="1" dirty="0" smtClean="0">
              <a:solidFill>
                <a:srgbClr val="660066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mv.Av.cv.D.we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7" name="Picture 26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229" y="804251"/>
            <a:ext cx="1854878" cy="2349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80734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000071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নিচের জ্যামিতিক চিত্রগুলো পেন্সিল দিয়ে তৈরি করা হয়েছে।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787662">
            <a:off x="2776093" y="3736366"/>
            <a:ext cx="681009" cy="76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290302">
            <a:off x="339415" y="3218110"/>
            <a:ext cx="644073" cy="81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19664">
            <a:off x="812217" y="2811187"/>
            <a:ext cx="681009" cy="76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290302">
            <a:off x="2324994" y="3218110"/>
            <a:ext cx="644072" cy="81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19664">
            <a:off x="2797796" y="2811187"/>
            <a:ext cx="681009" cy="76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487929">
            <a:off x="3293796" y="3254455"/>
            <a:ext cx="644072" cy="81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290302">
            <a:off x="5320123" y="3218110"/>
            <a:ext cx="644073" cy="81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19664">
            <a:off x="5792925" y="2811187"/>
            <a:ext cx="681009" cy="76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487929">
            <a:off x="6288924" y="3254455"/>
            <a:ext cx="644073" cy="81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787662">
            <a:off x="5800912" y="3736366"/>
            <a:ext cx="681009" cy="76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19664">
            <a:off x="6759291" y="2798838"/>
            <a:ext cx="681009" cy="76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487929">
            <a:off x="7204577" y="3262393"/>
            <a:ext cx="644073" cy="81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787662">
            <a:off x="812083" y="3698339"/>
            <a:ext cx="681009" cy="76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487929">
            <a:off x="1329786" y="3216428"/>
            <a:ext cx="644072" cy="81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19664">
            <a:off x="3752662" y="2811186"/>
            <a:ext cx="681009" cy="76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487929">
            <a:off x="4248661" y="3254454"/>
            <a:ext cx="644073" cy="81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787662">
            <a:off x="3760649" y="3736365"/>
            <a:ext cx="681009" cy="76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787662">
            <a:off x="6759159" y="3759618"/>
            <a:ext cx="681009" cy="76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19664">
            <a:off x="7604497" y="2811187"/>
            <a:ext cx="681009" cy="76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787662">
            <a:off x="7604363" y="3698339"/>
            <a:ext cx="681009" cy="76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487929">
            <a:off x="8122066" y="3216428"/>
            <a:ext cx="644072" cy="81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447800" y="4766000"/>
            <a:ext cx="6996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পেন্সিলের সংখ্যা তালিকা করবে।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দাগ কেটে পরবর্তী চিত্রটি তৈরি করে আনবে।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Flowchart: Predefined Process 24"/>
          <p:cNvSpPr/>
          <p:nvPr/>
        </p:nvSpPr>
        <p:spPr>
          <a:xfrm>
            <a:off x="2438400" y="263200"/>
            <a:ext cx="3867760" cy="1641800"/>
          </a:xfrm>
          <a:prstGeom prst="flowChartPredefinedProcess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17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TGHO\Desktop\নতুন বছরের শুভেচ্ছা _ শিক্ষক বাতায়ন_files\15841219_1326466184087839_1125892603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755" y="405245"/>
            <a:ext cx="7683215" cy="60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19719674">
            <a:off x="1413164" y="2644170"/>
            <a:ext cx="616180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38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7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058" y="1431823"/>
            <a:ext cx="2590800" cy="2279261"/>
          </a:xfrm>
          <a:prstGeom prst="rect">
            <a:avLst/>
          </a:prstGeom>
        </p:spPr>
      </p:pic>
      <p:pic>
        <p:nvPicPr>
          <p:cNvPr id="6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3242" y="1431821"/>
            <a:ext cx="2429359" cy="2279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01" y="1348884"/>
            <a:ext cx="3091069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058" y="3738732"/>
            <a:ext cx="2778672" cy="239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3242" y="3766376"/>
            <a:ext cx="2657958" cy="2369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3766376"/>
            <a:ext cx="2756452" cy="236985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40004" y="508167"/>
            <a:ext cx="5504136" cy="86836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mtClean="0">
                <a:latin typeface="NikoshBAN" pitchFamily="2" charset="0"/>
                <a:cs typeface="NikoshBAN" pitchFamily="2" charset="0"/>
              </a:rPr>
              <a:t>নিচের ছবি গুলো দেখঃ-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27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069" y="397564"/>
            <a:ext cx="8309113" cy="60562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0644" y="465316"/>
            <a:ext cx="1009650" cy="931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5149" y="1396438"/>
            <a:ext cx="1009650" cy="9311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1768" y="1396438"/>
            <a:ext cx="1009650" cy="931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6840" y="2327560"/>
            <a:ext cx="1009650" cy="9311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3458" y="2327560"/>
            <a:ext cx="1009650" cy="9311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8195" y="2327560"/>
            <a:ext cx="1009650" cy="9311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308" y="3148881"/>
            <a:ext cx="1009650" cy="9311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2372" y="3258682"/>
            <a:ext cx="1009650" cy="9311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0827" y="3258682"/>
            <a:ext cx="1009650" cy="9311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0548" y="3258682"/>
            <a:ext cx="1009650" cy="9311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5776" y="3970202"/>
            <a:ext cx="1009650" cy="9311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5045" y="4080003"/>
            <a:ext cx="1009650" cy="9311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2233" y="4134904"/>
            <a:ext cx="1009650" cy="9311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8195" y="4189804"/>
            <a:ext cx="1009650" cy="9311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7282" y="4189804"/>
            <a:ext cx="1009650" cy="9311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951" y="4809323"/>
            <a:ext cx="1009650" cy="9311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2416" y="4901324"/>
            <a:ext cx="1009650" cy="9311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2995" y="4970653"/>
            <a:ext cx="1009650" cy="9311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6495" y="5011125"/>
            <a:ext cx="1009650" cy="9311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0273" y="5071348"/>
            <a:ext cx="1009650" cy="9311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5052" y="5154645"/>
            <a:ext cx="1009650" cy="93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237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905" y="3509682"/>
            <a:ext cx="4416908" cy="2965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5845" y="399279"/>
            <a:ext cx="4040255" cy="321797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795681" y="3926542"/>
            <a:ext cx="2804040" cy="2353630"/>
            <a:chOff x="13850" y="2798291"/>
            <a:chExt cx="3276613" cy="31799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850" y="2798291"/>
              <a:ext cx="1371598" cy="137159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0084" y="2850083"/>
              <a:ext cx="1371598" cy="137159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2631" y="4554848"/>
              <a:ext cx="1371598" cy="137159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18865" y="4606640"/>
              <a:ext cx="1371598" cy="1371598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531256" y="510988"/>
            <a:ext cx="2911191" cy="2658730"/>
            <a:chOff x="13850" y="2798291"/>
            <a:chExt cx="3276613" cy="317994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850" y="2798291"/>
              <a:ext cx="1371598" cy="137159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0084" y="2850083"/>
              <a:ext cx="1371598" cy="137159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2631" y="4554848"/>
              <a:ext cx="1371598" cy="137159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18865" y="4606640"/>
              <a:ext cx="1371598" cy="1371598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353264" y="2891558"/>
            <a:ext cx="5244328" cy="1015663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প্যাটার্ন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73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630501"/>
            <a:ext cx="7772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pPr algn="just"/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প্যাটার্ন কী তা বলতে পারবে।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বিভিন্ন প্রকার প্যাটার্ন লিখতে ও বর্ণনা করতে পারবে।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আরোপিত শর্তানুসারে সহজ রৈখিক প্যাটার্ন বিশ্লেষণ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xmlns="" val="219995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0688" y="447351"/>
            <a:ext cx="1176152" cy="101619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8875" y="458456"/>
            <a:ext cx="1176152" cy="101619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8437" y="1498406"/>
            <a:ext cx="1176152" cy="101619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4893" y="4165406"/>
            <a:ext cx="1176152" cy="101619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8248" y="4185622"/>
            <a:ext cx="1176152" cy="101619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0688" y="5375076"/>
            <a:ext cx="1176152" cy="101619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1023" y="5383383"/>
            <a:ext cx="1176152" cy="101619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2630" y="2793806"/>
            <a:ext cx="1176152" cy="10161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9167" y="2814022"/>
            <a:ext cx="1176152" cy="101619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6381" y="1518622"/>
            <a:ext cx="1176152" cy="101619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6027" y="420356"/>
            <a:ext cx="1176152" cy="101619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7583" y="1474650"/>
            <a:ext cx="1176152" cy="101619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4039" y="4141650"/>
            <a:ext cx="1176152" cy="101619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7583" y="5354722"/>
            <a:ext cx="1176152" cy="101619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1776" y="2770050"/>
            <a:ext cx="1176152" cy="101619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7145" y="412108"/>
            <a:ext cx="1176152" cy="101619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689" y="1502360"/>
            <a:ext cx="1176152" cy="101619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7145" y="4169360"/>
            <a:ext cx="1176152" cy="101619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689" y="5375076"/>
            <a:ext cx="1176152" cy="101619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4882" y="2797760"/>
            <a:ext cx="1176152" cy="101619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2496" y="441216"/>
            <a:ext cx="1176152" cy="10161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7584" y="1474650"/>
            <a:ext cx="1176152" cy="101619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4040" y="4141650"/>
            <a:ext cx="1176152" cy="101619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3795" y="5383383"/>
            <a:ext cx="1176152" cy="101619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1777" y="2770050"/>
            <a:ext cx="1176152" cy="101619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649" y="412108"/>
            <a:ext cx="1176152" cy="101619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279" y="1414471"/>
            <a:ext cx="1176152" cy="101619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735" y="4081471"/>
            <a:ext cx="1176152" cy="101619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635" y="5344775"/>
            <a:ext cx="1176152" cy="101619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472" y="2709871"/>
            <a:ext cx="1176152" cy="1016194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228599" y="5107578"/>
            <a:ext cx="3925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64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124" y="399245"/>
            <a:ext cx="8332631" cy="60401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9041" y="1288166"/>
            <a:ext cx="1095375" cy="9274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8976" y="2078839"/>
            <a:ext cx="1051329" cy="8901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7642" y="5460948"/>
            <a:ext cx="1051329" cy="8901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9402" y="2139655"/>
            <a:ext cx="1051329" cy="8901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4518" y="399243"/>
            <a:ext cx="1095375" cy="92741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2639" y="4659187"/>
            <a:ext cx="1051329" cy="8901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4035" y="1267511"/>
            <a:ext cx="1051329" cy="8901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7829" y="3055608"/>
            <a:ext cx="1051329" cy="8901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4036" y="435334"/>
            <a:ext cx="1051329" cy="8901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2638" y="3821762"/>
            <a:ext cx="1051329" cy="8901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8892" y="434775"/>
            <a:ext cx="1051329" cy="8901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7829" y="2139655"/>
            <a:ext cx="1051329" cy="8901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4502" y="3945733"/>
            <a:ext cx="1051329" cy="8901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9567" y="2916264"/>
            <a:ext cx="1051329" cy="8901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9402" y="1250733"/>
            <a:ext cx="1149490" cy="97323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3971" y="421998"/>
            <a:ext cx="1095376" cy="92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92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-0.50156 0.439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87" y="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47969 0.28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93" y="1437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-0.46232 0.2935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1467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-0.45694 0.289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47" y="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-0.46146 0.15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73" y="75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-0.45556 0.174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78" y="872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L -0.4493 0.157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65" y="787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45 0.0081 L -0.46389 0.1525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722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-0.46389 0.1692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4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0.44236 0.018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18" y="92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44392 0.0048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05" y="23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0.43715 0.000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58" y="4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559 -0.00301 L -0.43559 -0.0030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-0.42639 0.00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9" y="4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-0.41423 -0.0062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12" y="-32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-0.41423 -0.002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1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734096" y="386365"/>
            <a:ext cx="7650050" cy="6053071"/>
          </a:xfrm>
          <a:prstGeom prst="verticalScroll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 বিশেষ নিয়ম মেনে কতগুলো সংখ্যা বা জ্যামিতিক চিত্র সাজানো হলে ঐ সাজানো সংখ্যাগুলোকে বা চিত্রকে প্যাটার্ন বলা হয়।</a:t>
            </a:r>
          </a:p>
          <a:p>
            <a:pPr algn="ctr"/>
            <a:endParaRPr lang="bn-BD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প্যাটার্ন সাধারণত  দু প্রকারঃ</a:t>
            </a:r>
          </a:p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রৈখিক প্যাটার্ন।</a:t>
            </a:r>
          </a:p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 জ্যামিতিক প্যাটার্ন।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53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518</TotalTime>
  <Words>315</Words>
  <Application>Microsoft Office PowerPoint</Application>
  <PresentationFormat>On-screen Show (4:3)</PresentationFormat>
  <Paragraphs>78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Organic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Mostafizur</cp:lastModifiedBy>
  <cp:revision>97</cp:revision>
  <dcterms:created xsi:type="dcterms:W3CDTF">2017-01-09T14:12:05Z</dcterms:created>
  <dcterms:modified xsi:type="dcterms:W3CDTF">2017-02-01T16:26:34Z</dcterms:modified>
</cp:coreProperties>
</file>